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26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4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37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642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95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18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35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1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7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0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0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8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5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CD0D-F042-4632-AD03-1C088417886B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2862AD-36EE-4A1F-A39C-2AB795F05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3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4774" y="1520302"/>
            <a:ext cx="9891252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3175" algn="ctr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</a:pPr>
            <a:r>
              <a:rPr lang="ru-RU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1. Понятие системы и его эволюция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75" indent="-3175" algn="ctr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</a:pPr>
            <a:r>
              <a:rPr lang="ru-RU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определения системы.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Понятия, характеризующие строение и функционирование систем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4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92826" y="230234"/>
            <a:ext cx="103042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Понятия, характеризующие строение и функционирование систем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Рассмотрим основные понятия, помогающие уточнять представление о системе. Понятия, входящие в определение системы, тесно связаны между собой, и по мнению Л. фон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Берталанфи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могут быть определены независимо, а определяются, как правило, одно через другое, уточняя друг друга, и поэтому принятую здесь последовательность их изложения следует считать условной.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элементом принято понимать простейшую, неделимую часть системы. Однако ответ на вопрос, что является такой частью, может быть неоднозначным. Например, в качестве элементов стола можно назвать «ножки, ящики, крышку и т. д.», а можно - «атомы, молекулы», в зависимости от того, какая задача стоит перед исследователем.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6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2927" y="2174764"/>
            <a:ext cx="9724104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6985" indent="3359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лемент - это предел членения системы с точки зрения аспекта рассмотрения, решения кон­кретной задачи, поставленной цели.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1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6619" y="632029"/>
            <a:ext cx="98125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655" indent="342900" algn="just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24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Компоненты и подсистемы. </a:t>
            </a:r>
            <a:r>
              <a:rPr lang="ru-RU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Иногда термин элемент используют в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широком смысле, даже в тех случаях, когда система не может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 сразу разделена на составляющие, являющиеся пределом ее члене­ния. Однако при многоуровневом расчленении системы лучше исполь­</a:t>
            </a: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зовать другие термины, предусмотренные в теории систем: сложные 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принято вначале делить на </a:t>
            </a:r>
            <a:r>
              <a:rPr lang="ru-RU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подсистемы 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 на </a:t>
            </a:r>
            <a:r>
              <a:rPr lang="ru-RU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компоненты.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indent="334010" algn="just">
              <a:lnSpc>
                <a:spcPct val="150000"/>
              </a:lnSpc>
              <a:spcAft>
                <a:spcPts val="0"/>
              </a:spcAft>
            </a:pPr>
            <a:r>
              <a:rPr lang="ru-RU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подсистема подразумевает, что выделяется относительно не­</a:t>
            </a:r>
            <a:r>
              <a:rPr lang="ru-RU" sz="24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зависимая часть системы, обладающая свойствами системы, и в частности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имеющая подцель, на достижение которой ориентирована подсистема, а </a:t>
            </a:r>
            <a:r>
              <a:rPr lang="ru-RU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другие свойства - целостности, </a:t>
            </a:r>
            <a:r>
              <a:rPr lang="ru-RU" sz="2400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коммуникативности</a:t>
            </a:r>
            <a:r>
              <a:rPr lang="ru-RU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 п., опреде­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ляемые закономерностями систем.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6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117" y="428520"/>
            <a:ext cx="98814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985" indent="34226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Связь. 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</a:t>
            </a:r>
            <a:r>
              <a:rPr lang="ru-RU" sz="2800" spc="1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связь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входит в любое определение системы и 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возникновение и сохранение ее целостных свойств. Это 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одновременно характеризует и строение (статику), и функцио­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нирование (динамику) системы.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Связь определяют как ограничение степени свободы элементов.</a:t>
            </a:r>
            <a:r>
              <a:rPr lang="ru-RU" sz="28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Действительно, элементы, вступая во взаимодействие (связь) друг с дру­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гом, утрачивают часть своих свойств, которыми они потенциально обла­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дали в свободном состоянии.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3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4942" y="1696119"/>
            <a:ext cx="9399639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15240" indent="339725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Связи можно охарактеризовать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направлением, силой, характером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видом).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первому признаку связи делят на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направленные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нена­правленные.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второму - на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сильные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слабые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(иногда пытаются вве­сти «шкалу» силы связей для конкретной задачи). По характеру (виду) различают связи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подчинения, порождения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генетические), равно­правные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безразличные), управления.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9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6618" y="1033461"/>
            <a:ext cx="9871587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18415" lvl="0" indent="339725" algn="just">
              <a:lnSpc>
                <a:spcPct val="150000"/>
              </a:lnSpc>
              <a:spcBef>
                <a:spcPts val="25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Связи в конкретных системах могут быть одновременно охарактери­зованы несколькими из названных признаков.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42900"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Важную роль в моделировании систем играет понятие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обратной связи.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42900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Обратная связь может быть: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15" lvl="0" indent="-342900" algn="just">
              <a:lnSpc>
                <a:spcPct val="150000"/>
              </a:lnSpc>
              <a:spcBef>
                <a:spcPts val="70"/>
              </a:spcBef>
              <a:buFont typeface="Arial" panose="020B0604020202020204" pitchFamily="34" charset="0"/>
              <a:buChar char="*"/>
              <a:tabLst>
                <a:tab pos="353695" algn="l"/>
              </a:tabLs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отрицательной -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противодействующей тенденциям изменения выходного параметра, т.е. направленной на сохранение, стабилизацию требуемого значения параметра (например, стабилизацию выходного напряжения, или в системах организационного управления - количества выпускаемой продукции и т. п.);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15" lvl="0" indent="-342900" algn="just">
              <a:lnSpc>
                <a:spcPct val="150000"/>
              </a:lnSpc>
              <a:spcBef>
                <a:spcPts val="95"/>
              </a:spcBef>
              <a:buFont typeface="Arial" panose="020B0604020202020204" pitchFamily="34" charset="0"/>
              <a:buChar char="*"/>
              <a:tabLst>
                <a:tab pos="353695" algn="l"/>
              </a:tabLs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положительной -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сохраняющей тенденции происходящих в сис­теме изменений того или иного выходного параметра (что используется при разработке генераторов разного рода, при моделировании разви­вающихся систем).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4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116" y="605500"/>
            <a:ext cx="98420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" marR="27305" indent="327660" algn="just">
              <a:lnSpc>
                <a:spcPct val="150000"/>
              </a:lnSpc>
              <a:spcBef>
                <a:spcPts val="410"/>
              </a:spcBef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Цель.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цель и связанные с ним понятия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целесообразности, целенаправленности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лежат в основе развития системы.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marR="15240" indent="32131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Изучению этих понятий большое внимание уделяется в философии, психологии, кибернетике.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415" marR="8890" indent="32448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целеобразования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соответствующий ему процесс обосно­вания целей в организационных системах весьма сложен. На протяжении всего периода развития философии и теории познания происходило развитие представлений о цели.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63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2993" y="311833"/>
            <a:ext cx="1040252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" indent="213360" algn="just">
              <a:lnSpc>
                <a:spcPct val="150000"/>
              </a:lnSpc>
              <a:spcBef>
                <a:spcPts val="935"/>
              </a:spcBef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Структура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Система может быть представлена простым перечисле­нием элементов 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черным ящиком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(моделью «вход - выход»). Однако чаще всего при исследовании объекта такого представления недостаточ­но, так как требуется выяснить, что собой представляет объект, что в нем обеспечивает выполнение поставленной цели, получение требуемых результатов. В этих случаях систему отображают путем расчленения на подсистемы, компоненты, элементы с взаимосвязями, которые могут носить различный характер, и вводят понятие структуры.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Структура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 латинского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означающего строение, распо­ложение, порядок)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«определенные взаимосвязи, взаиморас­положение составных частей системы, ее устройство, строение»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97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9806" y="40749"/>
            <a:ext cx="10146891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indent="219710" algn="just">
              <a:lnSpc>
                <a:spcPct val="150000"/>
              </a:lnSpc>
              <a:spcBef>
                <a:spcPts val="310"/>
              </a:spcBef>
              <a:spcAft>
                <a:spcPts val="0"/>
              </a:spcAft>
            </a:pPr>
            <a:r>
              <a:rPr lang="ru-RU" sz="2400" u="sng" spc="1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</a:t>
            </a:r>
            <a:r>
              <a:rPr lang="ru-RU" sz="2400" spc="1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Понятием «состояние» обычно характеризуют мгно­венную фотографию, «срез» системы, остановку в ее развитии. Его определяют либо через входные воздействия и выходные сигналы (резуль­таты), либо через макропараметры,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макросвойства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системы (давление, скорость, ускорение). Так, говорят о состоянии покоя (стабильные вход­ные воздействия и выходные сигналы), равномерного прямолинейного движения (стабильная скорость) и т. д.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65" marR="6350" indent="330835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u="sng" spc="1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Поведение</a:t>
            </a:r>
            <a:r>
              <a:rPr lang="ru-RU" sz="2400" spc="1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Если система способна переходить из одного состояния </a:t>
            </a:r>
            <a:r>
              <a:rPr lang="ru-RU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другое, то говорят, что она обладает </a:t>
            </a:r>
            <a:r>
              <a:rPr lang="ru-RU" sz="2400" i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поведе­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нием.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Этим понятием пользуются, когда неизвестны закономерности (пра­вила) перехода из одного состояния в другое. Тогда говорят, что система обладает каким-то поведением и выясняют его характер, алгоритм.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889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297" y="889372"/>
            <a:ext cx="10068232" cy="5696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" marR="15240" indent="334010" algn="just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</a:pPr>
            <a:r>
              <a:rPr lang="ru-RU" sz="2400" u="sng" spc="1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Равновесие.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Понятие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равновесие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 как способность системы в отсутствие внешних возмущающих воздействий (или при постоянных воздействиях) сохранять свое состояние сколь угодно долго. Это состояние называют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состоянием равновесия.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75" marR="24130" indent="339725" algn="just">
              <a:lnSpc>
                <a:spcPct val="150000"/>
              </a:lnSpc>
              <a:spcBef>
                <a:spcPts val="455"/>
              </a:spcBef>
              <a:spcAft>
                <a:spcPts val="0"/>
              </a:spcAft>
            </a:pPr>
            <a:r>
              <a:rPr lang="ru-RU" sz="2400" u="sng" spc="1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Устойчивость.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устойчивостью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понимают способность сис­темы возвращаться в состояние равновесия после того, как она была из этого состояния выведена под влиянием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внешних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(или в системах с ак­тивными элементами -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внутренних)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возмущающих воздействий. Эта способность обычно присуща системам только тогда, когда отклонения не превышают некоторого предела.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5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1" y="68826"/>
            <a:ext cx="11189110" cy="6737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определения системы.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75" indent="339725" algn="just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</a:pP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 в использовании по­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нятия «система» возникала для объектов различной физической природы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древних времен: еще Аристотель обратил внимание на то, что целое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(т. е. система) несводимо к сумме частей, его образующих.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Термин «система» и связанные с ним понятия комплексного, сис­</a:t>
            </a:r>
            <a:r>
              <a:rPr lang="ru-RU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темного подхода исследуют и подвергают осмыслению философы,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биологи, психологи, кибернетики, физики, математики, экономисты, </a:t>
            </a:r>
            <a:r>
              <a:rPr lang="ru-RU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инженеры различных специальностей. Потребность в использовании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этого термина возникает в тех случаях, когда невозможно что-то проде­монстрировать, изобразить, представить математическим выражением и </a:t>
            </a:r>
            <a:r>
              <a:rPr lang="ru-RU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нужно подчеркнуть, что это будет большим, сложным, не полностью </a:t>
            </a:r>
            <a:r>
              <a:rPr lang="ru-RU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сразу понятным (с неопределенностью), при этом целым, единым.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554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1419" y="684159"/>
            <a:ext cx="96651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 математике термин «система» используют для отображения совокупно­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 математических выражений или правил - система уравнений, система ис­</a:t>
            </a: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числения, система мер и т. п.  Казалось бы, в этих случаях можно было бы вос­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пользоваться терминами «множество» или «совокупность». Однако понятие системы подчеркивает упорядоченность, целостность, наличие определенных закономерностей ее построения, функционирования и развития.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Существует несколько десятков определений этого понятия</a:t>
            </a:r>
            <a:r>
              <a:rPr lang="ru-RU" sz="24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Их анализ показывает, что определение понятия «систе­ма» изменялось не только по форме, но и по содержанию.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367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7961" y="422089"/>
            <a:ext cx="100485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5425" indent="342900" algn="just">
              <a:lnSpc>
                <a:spcPct val="150000"/>
              </a:lnSpc>
              <a:spcBef>
                <a:spcPts val="670"/>
              </a:spcBef>
              <a:spcAft>
                <a:spcPts val="0"/>
              </a:spcAft>
            </a:pPr>
            <a:r>
              <a:rPr lang="ru-RU" sz="28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Так, Л. фон </a:t>
            </a:r>
            <a:r>
              <a:rPr lang="ru-RU" sz="2800" spc="-3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Берталанфи</a:t>
            </a:r>
            <a:r>
              <a:rPr lang="ru-RU" sz="28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определял систему как </a:t>
            </a:r>
            <a:r>
              <a:rPr lang="ru-RU" sz="28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«комплекс взаимодействую­</a:t>
            </a:r>
            <a:r>
              <a:rPr lang="ru-RU" sz="28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щих компонентов»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как </a:t>
            </a:r>
            <a:r>
              <a:rPr lang="ru-RU" sz="28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«совокупность элементов, находящихся в опре­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деленных отношениях друг с другом и со средой».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Отметим, что термины «элементы» - «компоненты», «связи» - «отно­шения» обычно используют (особенно в переводах определений) как сино­нимы. Однако, строго говоря, «компоненты» - понятие более общее, чем </a:t>
            </a:r>
            <a:r>
              <a:rPr lang="ru-RU" sz="28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«элементы», может означать совокупность элементов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2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413" y="427222"/>
            <a:ext cx="9547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spc="-2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уточнения </a:t>
            </a:r>
            <a:r>
              <a:rPr lang="ru-RU" sz="2800" i="1" spc="-2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элементов </a:t>
            </a:r>
            <a:r>
              <a:rPr lang="ru-RU" sz="2800" spc="-2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800" i="1" spc="-2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связей </a:t>
            </a:r>
            <a:r>
              <a:rPr lang="ru-RU" sz="2800" spc="-2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определения включают свойства.</a:t>
            </a:r>
            <a:endParaRPr lang="ru-RU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в определении </a:t>
            </a:r>
            <a:r>
              <a:rPr lang="ru-RU" sz="2800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А.Холла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свойства (атрибуты) </a:t>
            </a:r>
            <a:r>
              <a:rPr lang="en-US" sz="28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2800" b="1" spc="-2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дополняют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элемента (предмета).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А.И.Уёмов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определяя систему через понятия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«вещи», «свойства», «отношения»,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предложил двойственные определения , в одном из  которых свойства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28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 элементы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(вещи) а</a:t>
            </a:r>
            <a:r>
              <a:rPr lang="en-US" sz="2800" i="1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в другом -свойства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8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 связи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(отношения)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i="1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5110" y="1359987"/>
            <a:ext cx="9979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Затем в определениях системы появляется понятие цель. Вначале </a:t>
            </a:r>
            <a:r>
              <a:rPr lang="ru-RU" sz="32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неявном виде: в определении                 Ф.Е. </a:t>
            </a:r>
            <a:r>
              <a:rPr lang="ru-RU" sz="3200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Темникова</a:t>
            </a:r>
            <a:r>
              <a:rPr lang="ru-RU" sz="32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2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- ор­</a:t>
            </a:r>
            <a:r>
              <a:rPr lang="ru-RU" sz="3200" i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ганизованное множество» </a:t>
            </a:r>
            <a:r>
              <a:rPr lang="ru-RU" sz="32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 котором цель появляется при раскрытии </a:t>
            </a:r>
            <a:r>
              <a:rPr lang="ru-RU" sz="32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</a:t>
            </a:r>
            <a:r>
              <a:rPr lang="ru-RU" sz="32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организованное); </a:t>
            </a:r>
            <a:r>
              <a:rPr lang="ru-RU" sz="32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философском словаре система - </a:t>
            </a:r>
            <a:r>
              <a:rPr lang="ru-RU" sz="32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«совокуп­</a:t>
            </a:r>
            <a:r>
              <a:rPr lang="ru-RU" sz="32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ность элементов, находящихся в отношениях и связях между собой и </a:t>
            </a:r>
            <a:r>
              <a:rPr lang="ru-RU" sz="32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образующих некоторое целостное единство»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8799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2762" y="393458"/>
            <a:ext cx="9556954" cy="6478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1930"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8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некоторых определениях уточняются условия </a:t>
            </a:r>
            <a:r>
              <a:rPr lang="ru-RU" sz="2800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целеобразования</a:t>
            </a:r>
            <a:r>
              <a:rPr lang="ru-RU" sz="28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8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среда </a:t>
            </a:r>
            <a:r>
              <a:rPr lang="en-US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</a:t>
            </a:r>
            <a:r>
              <a:rPr lang="ru-RU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интервал времени </a:t>
            </a:r>
            <a:r>
              <a:rPr lang="en-US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ΔT</a:t>
            </a:r>
            <a:r>
              <a:rPr lang="ru-RU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е. период, в рамках которого будет существовать система и ее цели, что сделано, например, в определении В.Н. </a:t>
            </a:r>
            <a:r>
              <a:rPr lang="ru-RU" sz="2800" spc="-1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Сагатовского</a:t>
            </a:r>
            <a:r>
              <a:rPr lang="ru-RU" sz="28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которое также положено в основу одной из методик структуризации </a:t>
            </a:r>
            <a:r>
              <a:rPr lang="ru-RU" sz="28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целей: система </a:t>
            </a:r>
            <a:r>
              <a:rPr lang="ru-RU" sz="2800" i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«конечное множество функциональных элементов и отно­</a:t>
            </a:r>
            <a:r>
              <a:rPr lang="ru-RU" sz="28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шений между ними, выделенное из среды в соответствии с определенной целью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определенного временного интервала».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82993" y="489265"/>
            <a:ext cx="100485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Далее в определение системы начинают включать, наряду с элементами, связями и целями, наблюдателя N, т. е. лицо, представляющее объект или процесс в виде системы при их исследовании или принятии решения: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≡&lt;A,R,Z,N&gt;.	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необходимость учета взаимодействия между изучаемой системой и исследователем первоначально указал У.Р. Эшби. Однако первое определение, в которое в явном виде включен наблюдатель, дал Ю.И. Черняк: «Система есть отражение в сознании субъекта (исследователя, наблюдателя) свойств объектов и их отношений в решении задачи исследования, познания».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3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4941" y="408006"/>
            <a:ext cx="9655277" cy="5296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последующих вариантах этого определения Ю.И. Черняк стал учиты­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вать и язык наблюдателя </a:t>
            </a:r>
            <a:r>
              <a:rPr lang="en-US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spc="-1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начиная с этого определение: </a:t>
            </a:r>
            <a:r>
              <a:rPr lang="ru-RU" sz="2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«Система есть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отображение на языке наблюдателя (исследователя, конструктора) объ­ектов, отношений и их свойств в решении задачи исследования, познания»: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6400" algn="ctr">
              <a:lnSpc>
                <a:spcPct val="150000"/>
              </a:lnSpc>
              <a:spcBef>
                <a:spcPts val="410"/>
              </a:spcBef>
              <a:spcAft>
                <a:spcPts val="0"/>
              </a:spcAft>
              <a:tabLst>
                <a:tab pos="3947160" algn="l"/>
              </a:tabLst>
            </a:pP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≡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24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&gt;.	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3655" indent="342900" algn="just">
              <a:lnSpc>
                <a:spcPct val="150000"/>
              </a:lnSpc>
              <a:spcBef>
                <a:spcPts val="1270"/>
              </a:spcBef>
              <a:spcAft>
                <a:spcPts val="0"/>
              </a:spcAft>
            </a:pPr>
            <a:r>
              <a:rPr lang="ru-RU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определениях системы бывает и большее число составляющих, что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связано с необходимостью дифференциации в конкретных условиях </a:t>
            </a:r>
            <a:r>
              <a:rPr lang="ru-RU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 элементов, связей и т. д.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5295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887</Words>
  <Application>Microsoft Office PowerPoint</Application>
  <PresentationFormat>Широкоэкранный</PresentationFormat>
  <Paragraphs>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Management</dc:creator>
  <cp:lastModifiedBy>Management</cp:lastModifiedBy>
  <cp:revision>3</cp:revision>
  <dcterms:created xsi:type="dcterms:W3CDTF">2017-02-09T09:24:19Z</dcterms:created>
  <dcterms:modified xsi:type="dcterms:W3CDTF">2017-02-09T09:42:47Z</dcterms:modified>
</cp:coreProperties>
</file>